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65" r:id="rId3"/>
    <p:sldId id="302" r:id="rId4"/>
    <p:sldId id="268" r:id="rId5"/>
    <p:sldId id="269" r:id="rId6"/>
    <p:sldId id="270" r:id="rId7"/>
    <p:sldId id="259" r:id="rId8"/>
    <p:sldId id="289" r:id="rId9"/>
    <p:sldId id="263" r:id="rId10"/>
    <p:sldId id="262" r:id="rId11"/>
    <p:sldId id="290" r:id="rId12"/>
    <p:sldId id="261" r:id="rId13"/>
    <p:sldId id="284" r:id="rId14"/>
    <p:sldId id="299" r:id="rId15"/>
    <p:sldId id="288" r:id="rId16"/>
    <p:sldId id="296" r:id="rId17"/>
    <p:sldId id="29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56" userDrawn="1">
          <p15:clr>
            <a:srgbClr val="A4A3A4"/>
          </p15:clr>
        </p15:guide>
        <p15:guide id="2" pos="704" userDrawn="1">
          <p15:clr>
            <a:srgbClr val="A4A3A4"/>
          </p15:clr>
        </p15:guide>
        <p15:guide id="3" orient="horz" pos="177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422" y="67"/>
      </p:cViewPr>
      <p:guideLst>
        <p:guide orient="horz" pos="1056"/>
        <p:guide pos="704"/>
        <p:guide orient="horz" pos="1776"/>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ltLang="zh-TW"/>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277630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ltLang="zh-TW"/>
              <a:t>Click to edit Master title style</a:t>
            </a:r>
            <a:endParaRPr lang="en-US" dirty="0"/>
          </a:p>
        </p:txBody>
      </p:sp>
      <p:sp>
        <p:nvSpPr>
          <p:cNvPr id="3" name="Content Placeholder 2"/>
          <p:cNvSpPr>
            <a:spLocks noGrp="1"/>
          </p:cNvSpPr>
          <p:nvPr>
            <p:ph idx="1"/>
          </p:nvPr>
        </p:nvSpPr>
        <p:spPr/>
        <p:txBody>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581429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ltLang="zh-TW"/>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2713273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2976654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TW"/>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778395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ltLang="zh-TW"/>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914653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1890977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ltLang="zh-TW"/>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ltLang="zh-TW"/>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2416824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ltLang="zh-TW"/>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TW"/>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487655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ltLang="zh-TW"/>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2170272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ltLang="zh-TW"/>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ltLang="zh-TW"/>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90411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ltLang="zh-TW"/>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6811761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ltLang="zh-TW"/>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ltLang="zh-TW"/>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912331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ltLang="zh-TW"/>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ltLang="zh-TW"/>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35233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1162947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ltLang="zh-TW"/>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270067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ltLang="zh-TW"/>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5AF21CBB-1DD6-4029-8CE5-D420C6401A80}" type="slidenum">
              <a:rPr lang="en-US" smtClean="0"/>
              <a:pPr>
                <a:defRPr/>
              </a:pPr>
              <a:t>‹#›</a:t>
            </a:fld>
            <a:endParaRPr lang="en-US"/>
          </a:p>
        </p:txBody>
      </p:sp>
    </p:spTree>
    <p:extLst>
      <p:ext uri="{BB962C8B-B14F-4D97-AF65-F5344CB8AC3E}">
        <p14:creationId xmlns:p14="http://schemas.microsoft.com/office/powerpoint/2010/main" val="355756858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981200" y="1828800"/>
            <a:ext cx="7772400" cy="1447800"/>
          </a:xfrm>
        </p:spPr>
        <p:txBody>
          <a:bodyPr>
            <a:normAutofit fontScale="90000"/>
          </a:bodyPr>
          <a:lstStyle/>
          <a:p>
            <a:pPr eaLnBrk="1" hangingPunct="1">
              <a:defRPr/>
            </a:pPr>
            <a:r>
              <a:rPr lang="en-US" b="1" dirty="0">
                <a:latin typeface="Felix Titling" panose="04060505060202020A04" pitchFamily="82" charset="0"/>
              </a:rPr>
              <a:t>IWSS</a:t>
            </a:r>
            <a:br>
              <a:rPr lang="en-US" b="1" dirty="0">
                <a:latin typeface="Felix Titling" panose="04060505060202020A04" pitchFamily="82" charset="0"/>
              </a:rPr>
            </a:br>
            <a:r>
              <a:rPr lang="en-US" sz="3600" b="1" dirty="0">
                <a:latin typeface="Felix Titling" panose="04060505060202020A04" pitchFamily="82" charset="0"/>
              </a:rPr>
              <a:t>Intelligent Wafer Sorting System</a:t>
            </a:r>
            <a:endParaRPr lang="en-US" b="1" dirty="0">
              <a:latin typeface="Felix Titling" panose="04060505060202020A04" pitchFamily="82" charset="0"/>
            </a:endParaRPr>
          </a:p>
        </p:txBody>
      </p:sp>
      <p:sp>
        <p:nvSpPr>
          <p:cNvPr id="3075" name="Rectangle 3"/>
          <p:cNvSpPr>
            <a:spLocks noGrp="1" noChangeArrowheads="1"/>
          </p:cNvSpPr>
          <p:nvPr>
            <p:ph type="subTitle" idx="1"/>
          </p:nvPr>
        </p:nvSpPr>
        <p:spPr>
          <a:xfrm>
            <a:off x="2667000" y="3675340"/>
            <a:ext cx="6400800" cy="1143000"/>
          </a:xfrm>
        </p:spPr>
        <p:txBody>
          <a:bodyPr>
            <a:normAutofit/>
          </a:bodyPr>
          <a:lstStyle/>
          <a:p>
            <a:pPr eaLnBrk="1" hangingPunct="1"/>
            <a:r>
              <a:rPr lang="en-US" sz="2400" dirty="0">
                <a:latin typeface="Dotum" panose="020B0600000101010101" pitchFamily="34" charset="-127"/>
                <a:ea typeface="Dotum" panose="020B0600000101010101" pitchFamily="34" charset="-127"/>
              </a:rPr>
              <a:t>Mighty Prober Technology</a:t>
            </a:r>
          </a:p>
          <a:p>
            <a:pPr eaLnBrk="1" hangingPunct="1"/>
            <a:r>
              <a:rPr lang="en-US" sz="2400" dirty="0">
                <a:latin typeface="Dotum" panose="020B0600000101010101" pitchFamily="34" charset="-127"/>
                <a:ea typeface="Dotum" panose="020B0600000101010101" pitchFamily="34" charset="-127"/>
              </a:rPr>
              <a:t>Wafer Mapping System</a:t>
            </a:r>
          </a:p>
        </p:txBody>
      </p:sp>
      <p:pic>
        <p:nvPicPr>
          <p:cNvPr id="4" name="Picture 3">
            <a:extLst>
              <a:ext uri="{FF2B5EF4-FFF2-40B4-BE49-F238E27FC236}">
                <a16:creationId xmlns:a16="http://schemas.microsoft.com/office/drawing/2014/main" id="{15EACBDE-13E3-8F6B-A8F9-2B2813A75F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5" name="Rectangle 2">
            <a:extLst>
              <a:ext uri="{FF2B5EF4-FFF2-40B4-BE49-F238E27FC236}">
                <a16:creationId xmlns:a16="http://schemas.microsoft.com/office/drawing/2014/main" id="{1C057317-3B2C-7530-2242-E92BF2633EAC}"/>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806183"/>
            <a:ext cx="5334000" cy="794017"/>
          </a:xfrm>
        </p:spPr>
        <p:txBody>
          <a:bodyPr/>
          <a:lstStyle/>
          <a:p>
            <a:pPr eaLnBrk="1" hangingPunct="1">
              <a:defRPr/>
            </a:pPr>
            <a:r>
              <a:rPr lang="en-US" dirty="0">
                <a:latin typeface="Segoe UI Black" panose="020B0A02040204020203" pitchFamily="34" charset="0"/>
                <a:ea typeface="Segoe UI Black" panose="020B0A02040204020203" pitchFamily="34" charset="0"/>
                <a:cs typeface="Segoe UI Black" panose="020B0A02040204020203" pitchFamily="34" charset="0"/>
              </a:rPr>
              <a:t>Design Philosophy</a:t>
            </a:r>
          </a:p>
        </p:txBody>
      </p:sp>
      <p:sp>
        <p:nvSpPr>
          <p:cNvPr id="4099" name="Rectangle 3"/>
          <p:cNvSpPr>
            <a:spLocks noGrp="1" noChangeArrowheads="1"/>
          </p:cNvSpPr>
          <p:nvPr>
            <p:ph idx="1"/>
          </p:nvPr>
        </p:nvSpPr>
        <p:spPr>
          <a:xfrm>
            <a:off x="445476" y="1447799"/>
            <a:ext cx="10755923" cy="4604017"/>
          </a:xfrm>
        </p:spPr>
        <p:txBody>
          <a:bodyPr>
            <a:normAutofit/>
          </a:bodyPr>
          <a:lstStyle/>
          <a:p>
            <a:pPr eaLnBrk="1" hangingPunct="1"/>
            <a:r>
              <a:rPr lang="en-US" sz="2000" dirty="0">
                <a:latin typeface="Adobe Heiti Std R" panose="020B0400000000000000" pitchFamily="34" charset="-128"/>
                <a:ea typeface="Adobe Heiti Std R" panose="020B0400000000000000" pitchFamily="34" charset="-128"/>
                <a:cs typeface="Arial Unicode MS" panose="020B0604020202020204" pitchFamily="34" charset="-128"/>
              </a:rPr>
              <a:t>Windows 11 ® operating system </a:t>
            </a:r>
          </a:p>
          <a:p>
            <a:pPr eaLnBrk="1" hangingPunct="1"/>
            <a:r>
              <a:rPr lang="en-US" sz="2000" dirty="0">
                <a:latin typeface="Adobe Heiti Std R" panose="020B0400000000000000" pitchFamily="34" charset="-128"/>
                <a:ea typeface="Adobe Heiti Std R" panose="020B0400000000000000" pitchFamily="34" charset="-128"/>
                <a:cs typeface="Arial Unicode MS" panose="020B0604020202020204" pitchFamily="34" charset="-128"/>
              </a:rPr>
              <a:t>SQL database design to allow client company to create / access their own data</a:t>
            </a:r>
          </a:p>
          <a:p>
            <a:pPr eaLnBrk="1" hangingPunct="1"/>
            <a:r>
              <a:rPr lang="en-US" sz="2000" dirty="0">
                <a:latin typeface="Adobe Heiti Std R" panose="020B0400000000000000" pitchFamily="34" charset="-128"/>
                <a:ea typeface="Adobe Heiti Std R" panose="020B0400000000000000" pitchFamily="34" charset="-128"/>
                <a:cs typeface="Arial Unicode MS" panose="020B0604020202020204" pitchFamily="34" charset="-128"/>
              </a:rPr>
              <a:t>IWSS program to collect data during the probing process</a:t>
            </a:r>
          </a:p>
          <a:p>
            <a:pPr eaLnBrk="1" hangingPunct="1"/>
            <a:r>
              <a:rPr lang="en-US" sz="2000" dirty="0">
                <a:latin typeface="Adobe Heiti Std R" panose="020B0400000000000000" pitchFamily="34" charset="-128"/>
                <a:ea typeface="Adobe Heiti Std R" panose="020B0400000000000000" pitchFamily="34" charset="-128"/>
                <a:cs typeface="Arial Unicode MS" panose="020B0604020202020204" pitchFamily="34" charset="-128"/>
              </a:rPr>
              <a:t>IWSS Report program for data analysis at your desktop</a:t>
            </a:r>
          </a:p>
          <a:p>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Take advantage of the computer tools available in the windows environment to simplify all user operations in the package</a:t>
            </a:r>
          </a:p>
          <a:p>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Utilize the internet and standard internet formats whenever possible</a:t>
            </a:r>
          </a:p>
          <a:p>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Take advantage of years of probing and mapping experience to provide the best productivity features</a:t>
            </a:r>
          </a:p>
          <a:p>
            <a:pPr eaLnBrk="1" hangingPunct="1"/>
            <a:endParaRPr lang="en-US" sz="2000" dirty="0">
              <a:latin typeface="Batang" panose="02030600000101010101" pitchFamily="18" charset="-127"/>
              <a:ea typeface="Batang" panose="02030600000101010101" pitchFamily="18" charset="-127"/>
              <a:cs typeface="Arial Unicode MS" panose="020B0604020202020204" pitchFamily="34" charset="-128"/>
            </a:endParaRPr>
          </a:p>
          <a:p>
            <a:pPr eaLnBrk="1" hangingPunct="1"/>
            <a:endParaRPr lang="en-US" sz="2000" dirty="0">
              <a:latin typeface="Batang" panose="02030600000101010101" pitchFamily="18" charset="-127"/>
              <a:ea typeface="Batang" panose="02030600000101010101" pitchFamily="18" charset="-127"/>
              <a:cs typeface="Arial Unicode MS" panose="020B0604020202020204" pitchFamily="34" charset="-128"/>
            </a:endParaRPr>
          </a:p>
          <a:p>
            <a:pPr eaLnBrk="1" hangingPunct="1"/>
            <a:endParaRPr lang="en-US" sz="2000" dirty="0">
              <a:latin typeface="Batang" panose="02030600000101010101" pitchFamily="18" charset="-127"/>
              <a:ea typeface="Batang" panose="02030600000101010101" pitchFamily="18" charset="-127"/>
              <a:cs typeface="Arial Unicode MS" panose="020B0604020202020204" pitchFamily="34" charset="-128"/>
            </a:endParaRPr>
          </a:p>
        </p:txBody>
      </p:sp>
      <p:sp>
        <p:nvSpPr>
          <p:cNvPr id="6" name="Rectangle 2"/>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pic>
        <p:nvPicPr>
          <p:cNvPr id="3" name="Picture 2">
            <a:extLst>
              <a:ext uri="{FF2B5EF4-FFF2-40B4-BE49-F238E27FC236}">
                <a16:creationId xmlns:a16="http://schemas.microsoft.com/office/drawing/2014/main" id="{37183D9D-219C-777C-3837-9A351C9948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3EB7A26F-4137-9C25-88C3-8EA13304EC72}"/>
              </a:ext>
            </a:extLst>
          </p:cNvPr>
          <p:cNvSpPr>
            <a:spLocks noGrp="1" noChangeArrowheads="1"/>
          </p:cNvSpPr>
          <p:nvPr>
            <p:ph type="title"/>
          </p:nvPr>
        </p:nvSpPr>
        <p:spPr>
          <a:xfrm>
            <a:off x="457200" y="806183"/>
            <a:ext cx="4419600" cy="794017"/>
          </a:xfrm>
        </p:spPr>
        <p:txBody>
          <a:bodyPr/>
          <a:lstStyle/>
          <a:p>
            <a:pPr eaLnBrk="1" hangingPunct="1">
              <a:defRPr/>
            </a:pPr>
            <a:r>
              <a:rPr lang="en-US" dirty="0">
                <a:latin typeface="Segoe UI Black" panose="020B0A02040204020203" pitchFamily="34" charset="0"/>
                <a:ea typeface="Segoe UI Black" panose="020B0A02040204020203" pitchFamily="34" charset="0"/>
                <a:cs typeface="Segoe UI Black" panose="020B0A02040204020203" pitchFamily="34" charset="0"/>
              </a:rPr>
              <a:t>Database Features </a:t>
            </a:r>
          </a:p>
        </p:txBody>
      </p:sp>
      <p:sp>
        <p:nvSpPr>
          <p:cNvPr id="5" name="Rectangle 3">
            <a:extLst>
              <a:ext uri="{FF2B5EF4-FFF2-40B4-BE49-F238E27FC236}">
                <a16:creationId xmlns:a16="http://schemas.microsoft.com/office/drawing/2014/main" id="{27305775-A159-505C-8F75-A23361238051}"/>
              </a:ext>
            </a:extLst>
          </p:cNvPr>
          <p:cNvSpPr>
            <a:spLocks noGrp="1" noChangeArrowheads="1"/>
          </p:cNvSpPr>
          <p:nvPr>
            <p:ph idx="1"/>
          </p:nvPr>
        </p:nvSpPr>
        <p:spPr>
          <a:xfrm>
            <a:off x="445476" y="1447799"/>
            <a:ext cx="10755923" cy="2438401"/>
          </a:xfrm>
        </p:spPr>
        <p:txBody>
          <a:bodyPr>
            <a:normAutofit lnSpcReduction="10000"/>
          </a:bodyPr>
          <a:lstStyle/>
          <a:p>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SQL Server</a:t>
            </a:r>
          </a:p>
          <a:p>
            <a:pPr lvl="1"/>
            <a:r>
              <a:rPr lang="en-US" altLang="zh-TW" sz="1800" dirty="0">
                <a:latin typeface="Adobe Heiti Std R" panose="020B0400000000000000" pitchFamily="34" charset="-128"/>
                <a:ea typeface="Adobe Heiti Std R" panose="020B0400000000000000" pitchFamily="34" charset="-128"/>
                <a:cs typeface="Arial Unicode MS" panose="020B0604020202020204" pitchFamily="34" charset="-128"/>
              </a:rPr>
              <a:t>Open concept</a:t>
            </a:r>
          </a:p>
          <a:p>
            <a:pPr marL="742950" lvl="2" indent="-342900"/>
            <a:r>
              <a:rPr lang="en-US" altLang="zh-TW" sz="1800" dirty="0">
                <a:latin typeface="Adobe Heiti Std R" panose="020B0400000000000000" pitchFamily="34" charset="-128"/>
                <a:ea typeface="Adobe Heiti Std R" panose="020B0400000000000000" pitchFamily="34" charset="-128"/>
                <a:cs typeface="Arial Unicode MS" panose="020B0604020202020204" pitchFamily="34" charset="-128"/>
              </a:rPr>
              <a:t>Client company has complete access to all database functions</a:t>
            </a:r>
          </a:p>
          <a:p>
            <a:pPr marL="742950" lvl="2" indent="-342900"/>
            <a:r>
              <a:rPr lang="en-US" altLang="zh-TW" sz="1800" dirty="0">
                <a:latin typeface="Adobe Heiti Std R" panose="020B0400000000000000" pitchFamily="34" charset="-128"/>
                <a:ea typeface="Adobe Heiti Std R" panose="020B0400000000000000" pitchFamily="34" charset="-128"/>
                <a:cs typeface="Arial Unicode MS" panose="020B0604020202020204" pitchFamily="34" charset="-128"/>
              </a:rPr>
              <a:t>Custom reports</a:t>
            </a:r>
          </a:p>
          <a:p>
            <a:pPr marL="342900" lvl="1" indent="-342900"/>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Edit / modify maps and map data</a:t>
            </a:r>
          </a:p>
          <a:p>
            <a:r>
              <a:rPr lang="en-US" altLang="zh-TW" sz="2000" dirty="0">
                <a:latin typeface="Adobe Heiti Std R" panose="020B0400000000000000" pitchFamily="34" charset="-128"/>
                <a:ea typeface="Adobe Heiti Std R" panose="020B0400000000000000" pitchFamily="34" charset="-128"/>
                <a:cs typeface="Arial Unicode MS" panose="020B0604020202020204" pitchFamily="34" charset="-128"/>
              </a:rPr>
              <a:t>Password protection of database</a:t>
            </a:r>
          </a:p>
          <a:p>
            <a:endParaRPr lang="en-US" sz="2000" dirty="0">
              <a:latin typeface="Adobe Heiti Std R" panose="020B0400000000000000" pitchFamily="34" charset="-128"/>
              <a:ea typeface="Adobe Heiti Std R" panose="020B0400000000000000" pitchFamily="34" charset="-128"/>
              <a:cs typeface="Arial Unicode MS" panose="020B0604020202020204" pitchFamily="34" charset="-128"/>
            </a:endParaRPr>
          </a:p>
          <a:p>
            <a:pPr eaLnBrk="1" hangingPunct="1"/>
            <a:endParaRPr lang="en-US" sz="2000" dirty="0">
              <a:latin typeface="Batang" panose="02030600000101010101" pitchFamily="18" charset="-127"/>
              <a:ea typeface="Batang" panose="02030600000101010101" pitchFamily="18" charset="-127"/>
              <a:cs typeface="Arial Unicode MS" panose="020B0604020202020204" pitchFamily="34" charset="-128"/>
            </a:endParaRPr>
          </a:p>
          <a:p>
            <a:pPr eaLnBrk="1" hangingPunct="1"/>
            <a:endParaRPr lang="en-US" sz="2000" dirty="0">
              <a:latin typeface="Batang" panose="02030600000101010101" pitchFamily="18" charset="-127"/>
              <a:ea typeface="Batang" panose="02030600000101010101" pitchFamily="18" charset="-127"/>
              <a:cs typeface="Arial Unicode MS" panose="020B0604020202020204" pitchFamily="34" charset="-128"/>
            </a:endParaRPr>
          </a:p>
        </p:txBody>
      </p:sp>
      <p:sp>
        <p:nvSpPr>
          <p:cNvPr id="4098" name="Rectangle 2"/>
          <p:cNvSpPr txBox="1">
            <a:spLocks noChangeArrowheads="1"/>
          </p:cNvSpPr>
          <p:nvPr/>
        </p:nvSpPr>
        <p:spPr>
          <a:xfrm>
            <a:off x="457200" y="4038600"/>
            <a:ext cx="3962400" cy="715962"/>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dirty="0">
                <a:latin typeface="Segoe UI Black" panose="020B0A02040204020203" pitchFamily="34" charset="0"/>
                <a:ea typeface="Segoe UI Black" panose="020B0A02040204020203" pitchFamily="34" charset="0"/>
                <a:cs typeface="Segoe UI Black" panose="020B0A02040204020203" pitchFamily="34" charset="0"/>
              </a:rPr>
              <a:t>Menu Structure</a:t>
            </a:r>
          </a:p>
        </p:txBody>
      </p:sp>
      <p:sp>
        <p:nvSpPr>
          <p:cNvPr id="7171" name="Rectangle 3"/>
          <p:cNvSpPr txBox="1">
            <a:spLocks noChangeArrowheads="1"/>
          </p:cNvSpPr>
          <p:nvPr/>
        </p:nvSpPr>
        <p:spPr>
          <a:xfrm>
            <a:off x="445476" y="4742839"/>
            <a:ext cx="9460524" cy="142936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Menus are laid out intelligently and easy to navigate</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Enhancements simplify the setup and use of the system</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Intuitive design takes advantage of known Icons and computer user procedures</a:t>
            </a:r>
          </a:p>
        </p:txBody>
      </p:sp>
      <p:pic>
        <p:nvPicPr>
          <p:cNvPr id="6" name="Picture 5">
            <a:extLst>
              <a:ext uri="{FF2B5EF4-FFF2-40B4-BE49-F238E27FC236}">
                <a16:creationId xmlns:a16="http://schemas.microsoft.com/office/drawing/2014/main" id="{A0D1BC04-6096-2508-0285-3FCB5FDA5C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0D295FC1-00B1-2764-6776-DE0982BF200C}"/>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extLst>
      <p:ext uri="{BB962C8B-B14F-4D97-AF65-F5344CB8AC3E}">
        <p14:creationId xmlns:p14="http://schemas.microsoft.com/office/powerpoint/2010/main" val="303154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9677400" y="63608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pic>
        <p:nvPicPr>
          <p:cNvPr id="1027" name="Picture 3"/>
          <p:cNvPicPr>
            <a:picLocks noChangeAspect="1" noChangeArrowheads="1"/>
          </p:cNvPicPr>
          <p:nvPr/>
        </p:nvPicPr>
        <p:blipFill>
          <a:blip r:embed="rId2" cstate="print"/>
          <a:srcRect/>
          <a:stretch>
            <a:fillRect/>
          </a:stretch>
        </p:blipFill>
        <p:spPr bwMode="auto">
          <a:xfrm>
            <a:off x="486508" y="1524000"/>
            <a:ext cx="6248400" cy="4831237"/>
          </a:xfrm>
          <a:prstGeom prst="rect">
            <a:avLst/>
          </a:prstGeom>
          <a:noFill/>
          <a:ln w="9525">
            <a:noFill/>
            <a:miter lim="800000"/>
            <a:headEnd/>
            <a:tailEnd/>
          </a:ln>
        </p:spPr>
      </p:pic>
      <p:sp>
        <p:nvSpPr>
          <p:cNvPr id="2" name="TextBox 1"/>
          <p:cNvSpPr txBox="1"/>
          <p:nvPr/>
        </p:nvSpPr>
        <p:spPr>
          <a:xfrm>
            <a:off x="6764216" y="3429000"/>
            <a:ext cx="3733800" cy="830997"/>
          </a:xfrm>
          <a:prstGeom prst="rect">
            <a:avLst/>
          </a:prstGeom>
          <a:noFill/>
        </p:spPr>
        <p:txBody>
          <a:bodyPr wrap="square" rtlCol="0">
            <a:spAutoFit/>
          </a:bodyPr>
          <a:lstStyle/>
          <a:p>
            <a:r>
              <a:rPr lang="en-US" sz="1600" dirty="0">
                <a:latin typeface="Adobe Heiti Std R" panose="020B0400000000000000" pitchFamily="34" charset="-128"/>
                <a:ea typeface="Adobe Heiti Std R" panose="020B0400000000000000" pitchFamily="34" charset="-128"/>
                <a:cs typeface="Arial Unicode MS" panose="020B0604020202020204" pitchFamily="34" charset="-128"/>
              </a:rPr>
              <a:t>Graphically displays the connections between IWSS, the tester and the prober.</a:t>
            </a:r>
          </a:p>
        </p:txBody>
      </p:sp>
      <p:pic>
        <p:nvPicPr>
          <p:cNvPr id="4" name="Picture 3">
            <a:extLst>
              <a:ext uri="{FF2B5EF4-FFF2-40B4-BE49-F238E27FC236}">
                <a16:creationId xmlns:a16="http://schemas.microsoft.com/office/drawing/2014/main" id="{C5581BB0-2C50-EEC8-4899-D1F1D1641F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2">
            <a:extLst>
              <a:ext uri="{FF2B5EF4-FFF2-40B4-BE49-F238E27FC236}">
                <a16:creationId xmlns:a16="http://schemas.microsoft.com/office/drawing/2014/main" id="{D8EB783D-E272-A94A-BF46-48A6B5B8B0B3}"/>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dirty="0">
                <a:latin typeface="Segoe UI Black" panose="020B0A02040204020203" pitchFamily="34" charset="0"/>
                <a:ea typeface="Segoe UI Black" panose="020B0A02040204020203" pitchFamily="34" charset="0"/>
                <a:cs typeface="Segoe UI Black" panose="020B0A02040204020203" pitchFamily="34" charset="0"/>
              </a:rPr>
              <a:t>Connection Tab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609600" y="1444856"/>
            <a:ext cx="5715000" cy="5068378"/>
          </a:xfrm>
          <a:prstGeom prst="rect">
            <a:avLst/>
          </a:prstGeom>
          <a:noFill/>
          <a:ln w="9525">
            <a:noFill/>
            <a:miter lim="800000"/>
            <a:headEnd/>
            <a:tailEnd/>
          </a:ln>
        </p:spPr>
      </p:pic>
      <p:sp>
        <p:nvSpPr>
          <p:cNvPr id="2" name="TextBox 1"/>
          <p:cNvSpPr txBox="1"/>
          <p:nvPr/>
        </p:nvSpPr>
        <p:spPr>
          <a:xfrm>
            <a:off x="6477000" y="3429000"/>
            <a:ext cx="3578469" cy="584775"/>
          </a:xfrm>
          <a:prstGeom prst="rect">
            <a:avLst/>
          </a:prstGeom>
          <a:noFill/>
        </p:spPr>
        <p:txBody>
          <a:bodyPr wrap="square" rtlCol="0">
            <a:spAutoFit/>
          </a:bodyPr>
          <a:lstStyle/>
          <a:p>
            <a:r>
              <a:rPr lang="en-US" sz="1600" dirty="0">
                <a:latin typeface="Adobe Heiti Std R" panose="020B0400000000000000" pitchFamily="34" charset="-128"/>
                <a:ea typeface="Adobe Heiti Std R" panose="020B0400000000000000" pitchFamily="34" charset="-128"/>
                <a:cs typeface="Arial Unicode MS" panose="020B0604020202020204" pitchFamily="34" charset="-128"/>
              </a:rPr>
              <a:t>Bins can be defined as Pass, Fail or Undefined</a:t>
            </a:r>
          </a:p>
        </p:txBody>
      </p:sp>
      <p:pic>
        <p:nvPicPr>
          <p:cNvPr id="4" name="Picture 3">
            <a:extLst>
              <a:ext uri="{FF2B5EF4-FFF2-40B4-BE49-F238E27FC236}">
                <a16:creationId xmlns:a16="http://schemas.microsoft.com/office/drawing/2014/main" id="{90FBD992-B8C2-A7E4-8E94-525791549C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2">
            <a:extLst>
              <a:ext uri="{FF2B5EF4-FFF2-40B4-BE49-F238E27FC236}">
                <a16:creationId xmlns:a16="http://schemas.microsoft.com/office/drawing/2014/main" id="{44938B9E-B82B-E697-0BF7-B6D8C10EF225}"/>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dirty="0">
                <a:latin typeface="Segoe UI Black" panose="020B0A02040204020203" pitchFamily="34" charset="0"/>
                <a:ea typeface="Segoe UI Black" panose="020B0A02040204020203" pitchFamily="34" charset="0"/>
                <a:cs typeface="Segoe UI Black" panose="020B0A02040204020203" pitchFamily="34" charset="0"/>
              </a:rPr>
              <a:t>Bin Definition Setup</a:t>
            </a:r>
          </a:p>
        </p:txBody>
      </p:sp>
      <p:sp>
        <p:nvSpPr>
          <p:cNvPr id="9" name="Rectangle 2">
            <a:extLst>
              <a:ext uri="{FF2B5EF4-FFF2-40B4-BE49-F238E27FC236}">
                <a16:creationId xmlns:a16="http://schemas.microsoft.com/office/drawing/2014/main" id="{FBDCAC56-9D38-EA8A-B84C-E05A8934EA79}"/>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33400" y="1585545"/>
            <a:ext cx="6324600" cy="4890155"/>
          </a:xfrm>
          <a:prstGeom prst="rect">
            <a:avLst/>
          </a:prstGeom>
          <a:noFill/>
          <a:ln w="9525">
            <a:noFill/>
            <a:miter lim="800000"/>
            <a:headEnd/>
            <a:tailEnd/>
          </a:ln>
        </p:spPr>
      </p:pic>
      <p:sp>
        <p:nvSpPr>
          <p:cNvPr id="2" name="TextBox 1"/>
          <p:cNvSpPr txBox="1"/>
          <p:nvPr/>
        </p:nvSpPr>
        <p:spPr>
          <a:xfrm>
            <a:off x="6934200" y="3136612"/>
            <a:ext cx="3581400" cy="584775"/>
          </a:xfrm>
          <a:prstGeom prst="rect">
            <a:avLst/>
          </a:prstGeom>
          <a:noFill/>
        </p:spPr>
        <p:txBody>
          <a:bodyPr wrap="square" rtlCol="0">
            <a:spAutoFit/>
          </a:bodyPr>
          <a:lstStyle/>
          <a:p>
            <a:r>
              <a:rPr lang="en-US" altLang="zh-TW" sz="1600" dirty="0">
                <a:latin typeface="Adobe Heiti Std R" panose="020B0400000000000000" pitchFamily="34" charset="-128"/>
                <a:ea typeface="Adobe Heiti Std R" panose="020B0400000000000000" pitchFamily="34" charset="-128"/>
                <a:cs typeface="Arial Unicode MS" panose="020B0604020202020204" pitchFamily="34" charset="-128"/>
              </a:rPr>
              <a:t>User defined colors make map display more meaningful</a:t>
            </a:r>
            <a:endParaRPr lang="en-US" sz="1600" dirty="0">
              <a:latin typeface="Adobe Heiti Std R" panose="020B0400000000000000" pitchFamily="34" charset="-128"/>
              <a:ea typeface="Adobe Heiti Std R" panose="020B0400000000000000" pitchFamily="34" charset="-128"/>
              <a:cs typeface="Arial Unicode MS" panose="020B0604020202020204" pitchFamily="34" charset="-128"/>
            </a:endParaRPr>
          </a:p>
        </p:txBody>
      </p:sp>
      <p:pic>
        <p:nvPicPr>
          <p:cNvPr id="4" name="Picture 3">
            <a:extLst>
              <a:ext uri="{FF2B5EF4-FFF2-40B4-BE49-F238E27FC236}">
                <a16:creationId xmlns:a16="http://schemas.microsoft.com/office/drawing/2014/main" id="{F802A082-E775-05C9-2E04-D446B97B16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12" name="Rectangle 2">
            <a:extLst>
              <a:ext uri="{FF2B5EF4-FFF2-40B4-BE49-F238E27FC236}">
                <a16:creationId xmlns:a16="http://schemas.microsoft.com/office/drawing/2014/main" id="{63D3E350-A4F0-CE90-0B2A-E4FE53B11F52}"/>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Arial Black" panose="020B0A04020102020204" pitchFamily="34" charset="0"/>
              </a:rPr>
              <a:t>Color Selection</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13" name="Rectangle 2">
            <a:extLst>
              <a:ext uri="{FF2B5EF4-FFF2-40B4-BE49-F238E27FC236}">
                <a16:creationId xmlns:a16="http://schemas.microsoft.com/office/drawing/2014/main" id="{6C940552-9D7B-15C7-50B3-6FCA0EA9D218}"/>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457200" y="1447801"/>
            <a:ext cx="8686800" cy="1676400"/>
          </a:xfrm>
        </p:spPr>
        <p:txBody>
          <a:bodyPr>
            <a:normAutofit/>
          </a:bodyPr>
          <a:lstStyle/>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Define probe, skip, ink and sample die</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2 tier sample probing with “probe always” die</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640,000 die capable (10 mil X 10 mil die on a 200mm wafer)</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Camera and pattern recognition routine to automatically create control maps.</a:t>
            </a:r>
          </a:p>
        </p:txBody>
      </p:sp>
      <p:pic>
        <p:nvPicPr>
          <p:cNvPr id="3" name="Picture 2">
            <a:extLst>
              <a:ext uri="{FF2B5EF4-FFF2-40B4-BE49-F238E27FC236}">
                <a16:creationId xmlns:a16="http://schemas.microsoft.com/office/drawing/2014/main" id="{E001B112-23EA-6080-5DEA-3B5B71C351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427B25DC-B0E6-E10C-6F02-8CF40395DD12}"/>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fontScale="850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Arial Black" panose="020B0A04020102020204" pitchFamily="34" charset="0"/>
              </a:rPr>
              <a:t>Control Map Basics</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pic>
        <p:nvPicPr>
          <p:cNvPr id="8" name="Picture 7">
            <a:extLst>
              <a:ext uri="{FF2B5EF4-FFF2-40B4-BE49-F238E27FC236}">
                <a16:creationId xmlns:a16="http://schemas.microsoft.com/office/drawing/2014/main" id="{CB6AAD4F-7C19-4EE6-9747-43234F9AB267}"/>
              </a:ext>
            </a:extLst>
          </p:cNvPr>
          <p:cNvPicPr>
            <a:picLocks noChangeAspect="1"/>
          </p:cNvPicPr>
          <p:nvPr/>
        </p:nvPicPr>
        <p:blipFill>
          <a:blip r:embed="rId3"/>
          <a:stretch>
            <a:fillRect/>
          </a:stretch>
        </p:blipFill>
        <p:spPr>
          <a:xfrm>
            <a:off x="533400" y="3124201"/>
            <a:ext cx="6353908" cy="3441700"/>
          </a:xfrm>
          <a:prstGeom prst="rect">
            <a:avLst/>
          </a:prstGeom>
        </p:spPr>
      </p:pic>
      <p:sp>
        <p:nvSpPr>
          <p:cNvPr id="9" name="TextBox 8">
            <a:extLst>
              <a:ext uri="{FF2B5EF4-FFF2-40B4-BE49-F238E27FC236}">
                <a16:creationId xmlns:a16="http://schemas.microsoft.com/office/drawing/2014/main" id="{2479D90C-B394-784A-ECFB-24CA97DD1A04}"/>
              </a:ext>
            </a:extLst>
          </p:cNvPr>
          <p:cNvSpPr txBox="1"/>
          <p:nvPr/>
        </p:nvSpPr>
        <p:spPr>
          <a:xfrm>
            <a:off x="6963508" y="4267200"/>
            <a:ext cx="4419600" cy="830997"/>
          </a:xfrm>
          <a:prstGeom prst="rect">
            <a:avLst/>
          </a:prstGeom>
          <a:noFill/>
        </p:spPr>
        <p:txBody>
          <a:bodyPr wrap="square" rtlCol="0">
            <a:spAutoFit/>
          </a:bodyPr>
          <a:lstStyle/>
          <a:p>
            <a:r>
              <a:rPr lang="en-US" sz="1600" dirty="0">
                <a:latin typeface="Adobe Heiti Std R" panose="020B0400000000000000" pitchFamily="34" charset="-128"/>
                <a:ea typeface="Adobe Heiti Std R" panose="020B0400000000000000" pitchFamily="34" charset="-128"/>
                <a:cs typeface="Arial Unicode MS" panose="020B0604020202020204" pitchFamily="34" charset="-128"/>
              </a:rPr>
              <a:t>Once the control map is built automatically, the user can edit it easily from the desk top or the prober.</a:t>
            </a:r>
          </a:p>
        </p:txBody>
      </p:sp>
      <p:sp>
        <p:nvSpPr>
          <p:cNvPr id="10" name="Rectangle 2">
            <a:extLst>
              <a:ext uri="{FF2B5EF4-FFF2-40B4-BE49-F238E27FC236}">
                <a16:creationId xmlns:a16="http://schemas.microsoft.com/office/drawing/2014/main" id="{3C65FA78-AC8A-EB22-C360-70981E144D10}"/>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Grp="1" noChangeAspect="1" noChangeArrowheads="1"/>
          </p:cNvPicPr>
          <p:nvPr>
            <p:ph idx="1"/>
          </p:nvPr>
        </p:nvPicPr>
        <p:blipFill>
          <a:blip r:embed="rId2" cstate="print"/>
          <a:stretch>
            <a:fillRect/>
          </a:stretch>
        </p:blipFill>
        <p:spPr bwMode="auto">
          <a:xfrm>
            <a:off x="762000" y="1387608"/>
            <a:ext cx="8153400" cy="5095875"/>
          </a:xfrm>
          <a:prstGeom prst="rect">
            <a:avLst/>
          </a:prstGeom>
          <a:noFill/>
          <a:ln w="9525">
            <a:noFill/>
            <a:miter lim="800000"/>
            <a:headEnd/>
            <a:tailEnd/>
          </a:ln>
        </p:spPr>
      </p:pic>
      <p:sp>
        <p:nvSpPr>
          <p:cNvPr id="7" name="Rectangle 2"/>
          <p:cNvSpPr txBox="1">
            <a:spLocks noChangeArrowheads="1"/>
          </p:cNvSpPr>
          <p:nvPr/>
        </p:nvSpPr>
        <p:spPr>
          <a:xfrm>
            <a:off x="647700" y="457200"/>
            <a:ext cx="8153400" cy="11430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defRPr/>
            </a:pPr>
            <a:r>
              <a:rPr lang="en-US" sz="2800" dirty="0">
                <a:latin typeface="Arial Black" panose="020B0A04020102020204" pitchFamily="34" charset="0"/>
              </a:rPr>
              <a:t>Control Map with Sample probe defined </a:t>
            </a:r>
          </a:p>
        </p:txBody>
      </p:sp>
      <p:pic>
        <p:nvPicPr>
          <p:cNvPr id="3" name="Picture 2">
            <a:extLst>
              <a:ext uri="{FF2B5EF4-FFF2-40B4-BE49-F238E27FC236}">
                <a16:creationId xmlns:a16="http://schemas.microsoft.com/office/drawing/2014/main" id="{B42E9084-E713-ED7D-AF7C-2638BC40D1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2">
            <a:extLst>
              <a:ext uri="{FF2B5EF4-FFF2-40B4-BE49-F238E27FC236}">
                <a16:creationId xmlns:a16="http://schemas.microsoft.com/office/drawing/2014/main" id="{6828C894-2F45-24D9-D5B5-567C38626914}"/>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533400" y="1371600"/>
            <a:ext cx="9753600" cy="1981200"/>
          </a:xfrm>
        </p:spPr>
        <p:txBody>
          <a:bodyPr>
            <a:normAutofit/>
          </a:bodyPr>
          <a:lstStyle/>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CCD Camera and pattern recognition algorithms build control maps automatically.</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User definable multi die arrays</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64 Die maximum for multi die arrays</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Up to 10 multi die arrays are assignable in each control map.</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Link composite map to control map for convenient die marking</a:t>
            </a:r>
          </a:p>
          <a:p>
            <a:pPr eaLnBrk="1" hangingPunct="1"/>
            <a:endParaRPr lang="en-US" dirty="0">
              <a:latin typeface="Adobe Heiti Std R" panose="020B0400000000000000" pitchFamily="34" charset="-128"/>
              <a:ea typeface="Adobe Heiti Std R" panose="020B0400000000000000" pitchFamily="34" charset="-128"/>
              <a:cs typeface="Arial Unicode MS" panose="020B0604020202020204" pitchFamily="34" charset="-128"/>
            </a:endParaRPr>
          </a:p>
        </p:txBody>
      </p:sp>
      <p:pic>
        <p:nvPicPr>
          <p:cNvPr id="3" name="Picture 2">
            <a:extLst>
              <a:ext uri="{FF2B5EF4-FFF2-40B4-BE49-F238E27FC236}">
                <a16:creationId xmlns:a16="http://schemas.microsoft.com/office/drawing/2014/main" id="{9DE4B398-D42D-B94C-6C6A-08B9A8DFB1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E9188A08-1F81-C009-E52A-09D55C7DD5F4}"/>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fontScale="850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Control Map Features</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pic>
        <p:nvPicPr>
          <p:cNvPr id="8" name="Picture 2">
            <a:extLst>
              <a:ext uri="{FF2B5EF4-FFF2-40B4-BE49-F238E27FC236}">
                <a16:creationId xmlns:a16="http://schemas.microsoft.com/office/drawing/2014/main" id="{5F37F80C-2FD4-C49D-DCB2-1D579267BD4F}"/>
              </a:ext>
            </a:extLst>
          </p:cNvPr>
          <p:cNvPicPr>
            <a:picLocks noChangeAspect="1" noChangeArrowheads="1"/>
          </p:cNvPicPr>
          <p:nvPr/>
        </p:nvPicPr>
        <p:blipFill>
          <a:blip r:embed="rId3" cstate="print"/>
          <a:srcRect/>
          <a:stretch>
            <a:fillRect/>
          </a:stretch>
        </p:blipFill>
        <p:spPr bwMode="auto">
          <a:xfrm>
            <a:off x="685800" y="3474613"/>
            <a:ext cx="3581400" cy="3226709"/>
          </a:xfrm>
          <a:prstGeom prst="rect">
            <a:avLst/>
          </a:prstGeom>
          <a:noFill/>
          <a:ln w="9525">
            <a:noFill/>
            <a:miter lim="800000"/>
            <a:headEnd/>
            <a:tailEnd/>
          </a:ln>
        </p:spPr>
      </p:pic>
      <p:sp>
        <p:nvSpPr>
          <p:cNvPr id="9" name="TextBox 8">
            <a:extLst>
              <a:ext uri="{FF2B5EF4-FFF2-40B4-BE49-F238E27FC236}">
                <a16:creationId xmlns:a16="http://schemas.microsoft.com/office/drawing/2014/main" id="{2AB1EB3A-4425-B449-74C8-8548767A2C5A}"/>
              </a:ext>
            </a:extLst>
          </p:cNvPr>
          <p:cNvSpPr txBox="1"/>
          <p:nvPr/>
        </p:nvSpPr>
        <p:spPr>
          <a:xfrm>
            <a:off x="4343400" y="4365100"/>
            <a:ext cx="6145823" cy="1323439"/>
          </a:xfrm>
          <a:prstGeom prst="rect">
            <a:avLst/>
          </a:prstGeom>
          <a:noFill/>
        </p:spPr>
        <p:txBody>
          <a:bodyPr wrap="square" rtlCol="0">
            <a:spAutoFit/>
          </a:bodyPr>
          <a:lstStyle/>
          <a:p>
            <a:r>
              <a:rPr lang="en-US" altLang="zh-TW" sz="1600" dirty="0">
                <a:latin typeface="Arial Black" panose="020B0A04020102020204" pitchFamily="34" charset="0"/>
              </a:rPr>
              <a:t>User Specified Multi Die Array</a:t>
            </a:r>
          </a:p>
          <a:p>
            <a:r>
              <a:rPr lang="en-US" sz="1600" dirty="0">
                <a:latin typeface="Batang" panose="02030600000101010101" pitchFamily="18" charset="-127"/>
                <a:ea typeface="Batang" panose="02030600000101010101" pitchFamily="18" charset="-127"/>
                <a:cs typeface="Arial Unicode MS" panose="020B0604020202020204" pitchFamily="34" charset="-128"/>
              </a:rPr>
              <a:t>The user may define a multi die array that will be used for probing.  This array is used by IWSS to assign the bin code to the correct die location.  Please note that it also defines the order in which the die test results will be assigned.</a:t>
            </a:r>
          </a:p>
        </p:txBody>
      </p:sp>
      <p:sp>
        <p:nvSpPr>
          <p:cNvPr id="10" name="Rectangle 2">
            <a:extLst>
              <a:ext uri="{FF2B5EF4-FFF2-40B4-BE49-F238E27FC236}">
                <a16:creationId xmlns:a16="http://schemas.microsoft.com/office/drawing/2014/main" id="{D2FBCA6D-7627-E4A8-F0FB-F482AC50D3BD}"/>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457200" y="1447801"/>
            <a:ext cx="9525000" cy="2057400"/>
          </a:xfrm>
        </p:spPr>
        <p:txBody>
          <a:bodyPr/>
          <a:lstStyle/>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Real time display</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Shows statistics and updates</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1 million colors available</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Screen snaps of active probers available via the internet for authorized users</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Bin / Yield monitors and alarms</a:t>
            </a:r>
          </a:p>
        </p:txBody>
      </p:sp>
      <p:pic>
        <p:nvPicPr>
          <p:cNvPr id="3" name="Picture 2">
            <a:extLst>
              <a:ext uri="{FF2B5EF4-FFF2-40B4-BE49-F238E27FC236}">
                <a16:creationId xmlns:a16="http://schemas.microsoft.com/office/drawing/2014/main" id="{43DFDED6-8012-7537-F53C-DE1B4EE143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7B5C202D-960B-59C1-300F-CF98E31F4B2F}"/>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Wafer Map</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pic>
        <p:nvPicPr>
          <p:cNvPr id="10" name="Picture 9">
            <a:extLst>
              <a:ext uri="{FF2B5EF4-FFF2-40B4-BE49-F238E27FC236}">
                <a16:creationId xmlns:a16="http://schemas.microsoft.com/office/drawing/2014/main" id="{3FB12AFC-CD54-4AAB-BA20-9BB8C80D68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225"/>
          <a:stretch/>
        </p:blipFill>
        <p:spPr>
          <a:xfrm>
            <a:off x="4832838" y="3292921"/>
            <a:ext cx="4419600" cy="3386302"/>
          </a:xfrm>
          <a:prstGeom prst="rect">
            <a:avLst/>
          </a:prstGeom>
        </p:spPr>
      </p:pic>
      <p:sp>
        <p:nvSpPr>
          <p:cNvPr id="11" name="Rectangle 2"/>
          <p:cNvSpPr txBox="1">
            <a:spLocks noChangeArrowheads="1"/>
          </p:cNvSpPr>
          <p:nvPr/>
        </p:nvSpPr>
        <p:spPr>
          <a:xfrm>
            <a:off x="2590800" y="6314544"/>
            <a:ext cx="2286000" cy="364679"/>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defRPr/>
            </a:pPr>
            <a:r>
              <a:rPr lang="en-US" sz="1600" dirty="0">
                <a:latin typeface="Arial Black" panose="020B0A04020102020204" pitchFamily="34" charset="0"/>
              </a:rPr>
              <a:t>Real Time Display</a:t>
            </a:r>
          </a:p>
        </p:txBody>
      </p:sp>
      <p:sp>
        <p:nvSpPr>
          <p:cNvPr id="12" name="Rectangle 2">
            <a:extLst>
              <a:ext uri="{FF2B5EF4-FFF2-40B4-BE49-F238E27FC236}">
                <a16:creationId xmlns:a16="http://schemas.microsoft.com/office/drawing/2014/main" id="{C3D86338-DE75-7ACD-3393-4FF2D2058EAA}"/>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ClusterCheck.jpg"/>
          <p:cNvPicPr>
            <a:picLocks noGrp="1" noChangeAspect="1"/>
          </p:cNvPicPr>
          <p:nvPr>
            <p:ph idx="1"/>
          </p:nvPr>
        </p:nvPicPr>
        <p:blipFill>
          <a:blip r:embed="rId2" cstate="print"/>
          <a:stretch>
            <a:fillRect/>
          </a:stretch>
        </p:blipFill>
        <p:spPr>
          <a:xfrm>
            <a:off x="3485299" y="2239936"/>
            <a:ext cx="1562336" cy="1764861"/>
          </a:xfrm>
        </p:spPr>
      </p:pic>
      <p:pic>
        <p:nvPicPr>
          <p:cNvPr id="2051" name="Picture 3"/>
          <p:cNvPicPr>
            <a:picLocks noChangeAspect="1" noChangeArrowheads="1"/>
          </p:cNvPicPr>
          <p:nvPr/>
        </p:nvPicPr>
        <p:blipFill>
          <a:blip r:embed="rId3" cstate="print"/>
          <a:srcRect/>
          <a:stretch>
            <a:fillRect/>
          </a:stretch>
        </p:blipFill>
        <p:spPr bwMode="auto">
          <a:xfrm>
            <a:off x="458810" y="1532076"/>
            <a:ext cx="2705100" cy="4391025"/>
          </a:xfrm>
          <a:prstGeom prst="rect">
            <a:avLst/>
          </a:prstGeom>
          <a:noFill/>
          <a:ln w="9525">
            <a:noFill/>
            <a:miter lim="800000"/>
            <a:headEnd/>
            <a:tailEnd/>
          </a:ln>
        </p:spPr>
      </p:pic>
      <p:sp>
        <p:nvSpPr>
          <p:cNvPr id="6" name="TextBox 5"/>
          <p:cNvSpPr txBox="1"/>
          <p:nvPr/>
        </p:nvSpPr>
        <p:spPr>
          <a:xfrm>
            <a:off x="3249300" y="1445919"/>
            <a:ext cx="6732900" cy="646331"/>
          </a:xfrm>
          <a:prstGeom prst="rect">
            <a:avLst/>
          </a:prstGeom>
          <a:noFill/>
        </p:spPr>
        <p:txBody>
          <a:bodyPr wrap="square" rtlCol="0">
            <a:spAutoFit/>
          </a:bodyPr>
          <a:lstStyle/>
          <a:p>
            <a:r>
              <a:rPr lang="en-US" sz="1800" dirty="0">
                <a:latin typeface="Adobe Heiti Std R" panose="020B0400000000000000" pitchFamily="34" charset="-128"/>
                <a:ea typeface="Adobe Heiti Std R" panose="020B0400000000000000" pitchFamily="34" charset="-128"/>
                <a:cs typeface="Arial Unicode MS" panose="020B0604020202020204" pitchFamily="34" charset="-128"/>
              </a:rPr>
              <a:t>2 tier sample probe with cluster check </a:t>
            </a:r>
            <a:r>
              <a:rPr lang="en-US" altLang="zh-TW" sz="1800" dirty="0">
                <a:latin typeface="Adobe Heiti Std R" panose="020B0400000000000000" pitchFamily="34" charset="-128"/>
                <a:ea typeface="Adobe Heiti Std R" panose="020B0400000000000000" pitchFamily="34" charset="-128"/>
                <a:cs typeface="Arial Unicode MS" panose="020B0604020202020204" pitchFamily="34" charset="-128"/>
              </a:rPr>
              <a:t>(Smart Probe)</a:t>
            </a:r>
            <a:r>
              <a:rPr lang="en-US" sz="1800" dirty="0">
                <a:latin typeface="Adobe Heiti Std R" panose="020B0400000000000000" pitchFamily="34" charset="-128"/>
                <a:ea typeface="Adobe Heiti Std R" panose="020B0400000000000000" pitchFamily="34" charset="-128"/>
                <a:cs typeface="Arial Unicode MS" panose="020B0604020202020204" pitchFamily="34" charset="-128"/>
              </a:rPr>
              <a:t> to perform automatic test of surrounding failed sample devices.</a:t>
            </a:r>
          </a:p>
        </p:txBody>
      </p:sp>
      <p:sp>
        <p:nvSpPr>
          <p:cNvPr id="8" name="TextBox 7"/>
          <p:cNvSpPr txBox="1"/>
          <p:nvPr/>
        </p:nvSpPr>
        <p:spPr>
          <a:xfrm>
            <a:off x="5079873" y="2270321"/>
            <a:ext cx="5029200" cy="646331"/>
          </a:xfrm>
          <a:prstGeom prst="rect">
            <a:avLst/>
          </a:prstGeom>
          <a:noFill/>
        </p:spPr>
        <p:txBody>
          <a:bodyPr wrap="square" rtlCol="0">
            <a:spAutoFit/>
          </a:bodyPr>
          <a:lstStyle/>
          <a:p>
            <a:r>
              <a:rPr lang="en-US" sz="1800" dirty="0">
                <a:latin typeface="Adobe Heiti Std R" panose="020B0400000000000000" pitchFamily="34" charset="-128"/>
                <a:ea typeface="Adobe Heiti Std R" panose="020B0400000000000000" pitchFamily="34" charset="-128"/>
                <a:cs typeface="Arial Unicode MS" panose="020B0604020202020204" pitchFamily="34" charset="-128"/>
              </a:rPr>
              <a:t>Cluster Check tests surrounding devices until the failures are surrounded by passing devices</a:t>
            </a:r>
          </a:p>
        </p:txBody>
      </p:sp>
      <p:pic>
        <p:nvPicPr>
          <p:cNvPr id="3" name="Picture 2">
            <a:extLst>
              <a:ext uri="{FF2B5EF4-FFF2-40B4-BE49-F238E27FC236}">
                <a16:creationId xmlns:a16="http://schemas.microsoft.com/office/drawing/2014/main" id="{958A872F-42BC-618E-FA12-00E9A7967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13" name="Rectangle 2">
            <a:extLst>
              <a:ext uri="{FF2B5EF4-FFF2-40B4-BE49-F238E27FC236}">
                <a16:creationId xmlns:a16="http://schemas.microsoft.com/office/drawing/2014/main" id="{94507544-BFCF-D913-939F-487EC3F485CB}"/>
              </a:ext>
            </a:extLst>
          </p:cNvPr>
          <p:cNvSpPr txBox="1">
            <a:spLocks noChangeArrowheads="1"/>
          </p:cNvSpPr>
          <p:nvPr/>
        </p:nvSpPr>
        <p:spPr>
          <a:xfrm>
            <a:off x="457200" y="806183"/>
            <a:ext cx="4419600" cy="79401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Wafer Map</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pic>
        <p:nvPicPr>
          <p:cNvPr id="3074" name="Picture 2"/>
          <p:cNvPicPr>
            <a:picLocks noChangeAspect="1" noChangeArrowheads="1"/>
          </p:cNvPicPr>
          <p:nvPr/>
        </p:nvPicPr>
        <p:blipFill>
          <a:blip r:embed="rId5" cstate="print"/>
          <a:srcRect t="11881" r="51509" b="3564"/>
          <a:stretch>
            <a:fillRect/>
          </a:stretch>
        </p:blipFill>
        <p:spPr bwMode="auto">
          <a:xfrm>
            <a:off x="5163167" y="2914762"/>
            <a:ext cx="3864925" cy="3790838"/>
          </a:xfrm>
          <a:prstGeom prst="rect">
            <a:avLst/>
          </a:prstGeom>
          <a:noFill/>
          <a:ln w="9525">
            <a:noFill/>
            <a:miter lim="800000"/>
            <a:headEnd/>
            <a:tailEnd/>
          </a:ln>
        </p:spPr>
      </p:pic>
      <p:sp>
        <p:nvSpPr>
          <p:cNvPr id="14" name="Rectangle 2">
            <a:extLst>
              <a:ext uri="{FF2B5EF4-FFF2-40B4-BE49-F238E27FC236}">
                <a16:creationId xmlns:a16="http://schemas.microsoft.com/office/drawing/2014/main" id="{EF70F92E-F226-5F81-59E6-4968183FFBE7}"/>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533400" y="1447800"/>
            <a:ext cx="10439400" cy="1981200"/>
          </a:xfrm>
        </p:spPr>
        <p:txBody>
          <a:bodyPr>
            <a:normAutofit/>
          </a:bodyPr>
          <a:lstStyle/>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Compatible with </a:t>
            </a:r>
            <a:r>
              <a:rPr lang="en-US" dirty="0" err="1">
                <a:latin typeface="Adobe Heiti Std R" panose="020B0400000000000000" pitchFamily="34" charset="-128"/>
                <a:ea typeface="Adobe Heiti Std R" panose="020B0400000000000000" pitchFamily="34" charset="-128"/>
                <a:cs typeface="Arial Unicode MS" panose="020B0604020202020204" pitchFamily="34" charset="-128"/>
              </a:rPr>
              <a:t>Electroglas</a:t>
            </a:r>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 </a:t>
            </a:r>
            <a:r>
              <a:rPr lang="en-US" dirty="0" err="1">
                <a:latin typeface="Adobe Heiti Std R" panose="020B0400000000000000" pitchFamily="34" charset="-128"/>
                <a:ea typeface="Adobe Heiti Std R" panose="020B0400000000000000" pitchFamily="34" charset="-128"/>
                <a:cs typeface="Arial Unicode MS" panose="020B0604020202020204" pitchFamily="34" charset="-128"/>
              </a:rPr>
              <a:t>Sortnet</a:t>
            </a:r>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 ® format</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Array format conversion available</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Open database structure allows client company to create their own output files and file formats</a:t>
            </a:r>
          </a:p>
          <a:p>
            <a:pPr eaLnBrk="1" hangingPunct="1"/>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Standard package will include NAM file format</a:t>
            </a:r>
          </a:p>
        </p:txBody>
      </p:sp>
      <p:pic>
        <p:nvPicPr>
          <p:cNvPr id="3" name="Picture 2">
            <a:extLst>
              <a:ext uri="{FF2B5EF4-FFF2-40B4-BE49-F238E27FC236}">
                <a16:creationId xmlns:a16="http://schemas.microsoft.com/office/drawing/2014/main" id="{81D41C68-310B-B363-466D-370A82D53F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7F219C3C-8A28-815D-9713-6D1B7D7E57FE}"/>
              </a:ext>
            </a:extLst>
          </p:cNvPr>
          <p:cNvSpPr txBox="1">
            <a:spLocks noChangeArrowheads="1"/>
          </p:cNvSpPr>
          <p:nvPr/>
        </p:nvSpPr>
        <p:spPr>
          <a:xfrm>
            <a:off x="457200" y="806183"/>
            <a:ext cx="5638800" cy="79401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Software Compatibility</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8" name="Rectangle 2">
            <a:extLst>
              <a:ext uri="{FF2B5EF4-FFF2-40B4-BE49-F238E27FC236}">
                <a16:creationId xmlns:a16="http://schemas.microsoft.com/office/drawing/2014/main" id="{E0A52D72-AE0F-C222-15C4-3B9FB2C1A4B7}"/>
              </a:ext>
            </a:extLst>
          </p:cNvPr>
          <p:cNvSpPr>
            <a:spLocks noGrp="1" noChangeArrowheads="1"/>
          </p:cNvSpPr>
          <p:nvPr>
            <p:ph type="title"/>
          </p:nvPr>
        </p:nvSpPr>
        <p:spPr>
          <a:xfrm>
            <a:off x="489438" y="3407836"/>
            <a:ext cx="3930162" cy="662782"/>
          </a:xfrm>
        </p:spPr>
        <p:txBody>
          <a:bodyPr/>
          <a:lstStyle/>
          <a:p>
            <a:pPr eaLnBrk="1" hangingPunct="1">
              <a:defRPr/>
            </a:pPr>
            <a:r>
              <a:rPr lang="en-US" dirty="0">
                <a:latin typeface="Segoe UI Black" panose="020B0A02040204020203" pitchFamily="34" charset="0"/>
                <a:ea typeface="Segoe UI Black" panose="020B0A02040204020203" pitchFamily="34" charset="0"/>
                <a:cs typeface="Segoe UI Black" panose="020B0A02040204020203" pitchFamily="34" charset="0"/>
              </a:rPr>
              <a:t>Interfacing</a:t>
            </a:r>
          </a:p>
        </p:txBody>
      </p:sp>
      <p:sp>
        <p:nvSpPr>
          <p:cNvPr id="25603" name="Rectangle 3"/>
          <p:cNvSpPr txBox="1">
            <a:spLocks noChangeArrowheads="1"/>
          </p:cNvSpPr>
          <p:nvPr/>
        </p:nvSpPr>
        <p:spPr>
          <a:xfrm>
            <a:off x="533400" y="4094063"/>
            <a:ext cx="9296400" cy="15447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a:latin typeface="Adobe Heiti Std R" panose="020B0400000000000000" pitchFamily="34" charset="-128"/>
                <a:ea typeface="Adobe Heiti Std R" panose="020B0400000000000000" pitchFamily="34" charset="-128"/>
                <a:cs typeface="Arial Unicode MS" panose="020B0604020202020204" pitchFamily="34" charset="-128"/>
              </a:rPr>
              <a:t>Setup file structure that will accommodate EG 2000 and 4000 series probers.</a:t>
            </a:r>
          </a:p>
          <a:p>
            <a:r>
              <a:rPr lang="en-US">
                <a:latin typeface="Adobe Heiti Std R" panose="020B0400000000000000" pitchFamily="34" charset="-128"/>
                <a:ea typeface="Adobe Heiti Std R" panose="020B0400000000000000" pitchFamily="34" charset="-128"/>
                <a:cs typeface="Arial Unicode MS" panose="020B0604020202020204" pitchFamily="34" charset="-128"/>
              </a:rPr>
              <a:t>Accommodate tester interface via RS 232, TTL or IEEE 488</a:t>
            </a:r>
          </a:p>
          <a:p>
            <a:r>
              <a:rPr lang="en-US">
                <a:latin typeface="Adobe Heiti Std R" panose="020B0400000000000000" pitchFamily="34" charset="-128"/>
                <a:ea typeface="Adobe Heiti Std R" panose="020B0400000000000000" pitchFamily="34" charset="-128"/>
                <a:cs typeface="Arial Unicode MS" panose="020B0604020202020204" pitchFamily="34" charset="-128"/>
              </a:rPr>
              <a:t>IEEE 488 interface through integrated National Instruments HS-USB</a:t>
            </a:r>
          </a:p>
          <a:p>
            <a:endParaRPr lang="en-US" dirty="0">
              <a:latin typeface="Adobe Heiti Std R" panose="020B0400000000000000" pitchFamily="34" charset="-128"/>
              <a:ea typeface="Adobe Heiti Std R" panose="020B0400000000000000" pitchFamily="34" charset="-128"/>
              <a:cs typeface="Arial Unicode MS" panose="020B0604020202020204" pitchFamily="34" charset="-128"/>
            </a:endParaRPr>
          </a:p>
        </p:txBody>
      </p:sp>
      <p:sp>
        <p:nvSpPr>
          <p:cNvPr id="9" name="Rectangle 2">
            <a:extLst>
              <a:ext uri="{FF2B5EF4-FFF2-40B4-BE49-F238E27FC236}">
                <a16:creationId xmlns:a16="http://schemas.microsoft.com/office/drawing/2014/main" id="{09AE49E9-94D3-9CC5-31ED-F464FE938E67}"/>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xfrm>
            <a:off x="486508" y="1447801"/>
            <a:ext cx="9495692" cy="990599"/>
          </a:xfrm>
        </p:spPr>
        <p:txBody>
          <a:bodyPr>
            <a:normAutofit/>
          </a:bodyPr>
          <a:lstStyle/>
          <a:p>
            <a:pPr eaLnBrk="1" hangingPunct="1">
              <a:lnSpc>
                <a:spcPct val="90000"/>
              </a:lnSpc>
            </a:pPr>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Standard reports can be created automatically</a:t>
            </a:r>
          </a:p>
          <a:p>
            <a:pPr eaLnBrk="1" hangingPunct="1">
              <a:lnSpc>
                <a:spcPct val="90000"/>
              </a:lnSpc>
            </a:pPr>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User defined reports can be created automatically as well </a:t>
            </a:r>
          </a:p>
        </p:txBody>
      </p:sp>
      <p:pic>
        <p:nvPicPr>
          <p:cNvPr id="3" name="Picture 2">
            <a:extLst>
              <a:ext uri="{FF2B5EF4-FFF2-40B4-BE49-F238E27FC236}">
                <a16:creationId xmlns:a16="http://schemas.microsoft.com/office/drawing/2014/main" id="{6BC16A20-51C1-71C7-5C39-1A404DB7DF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7" name="Rectangle 2">
            <a:extLst>
              <a:ext uri="{FF2B5EF4-FFF2-40B4-BE49-F238E27FC236}">
                <a16:creationId xmlns:a16="http://schemas.microsoft.com/office/drawing/2014/main" id="{4FC4165A-1062-03DB-5C0B-D9D545063816}"/>
              </a:ext>
            </a:extLst>
          </p:cNvPr>
          <p:cNvSpPr txBox="1">
            <a:spLocks noChangeArrowheads="1"/>
          </p:cNvSpPr>
          <p:nvPr/>
        </p:nvSpPr>
        <p:spPr>
          <a:xfrm>
            <a:off x="457200" y="806183"/>
            <a:ext cx="5638800" cy="79401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Reports</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pic>
        <p:nvPicPr>
          <p:cNvPr id="10" name="圖片 8"/>
          <p:cNvPicPr>
            <a:picLocks noChangeAspect="1"/>
          </p:cNvPicPr>
          <p:nvPr/>
        </p:nvPicPr>
        <p:blipFill rotWithShape="1">
          <a:blip r:embed="rId3"/>
          <a:srcRect l="20625" t="14211" r="20625" b="16316"/>
          <a:stretch/>
        </p:blipFill>
        <p:spPr>
          <a:xfrm>
            <a:off x="357554" y="2438400"/>
            <a:ext cx="4876800" cy="3424137"/>
          </a:xfrm>
          <a:prstGeom prst="rect">
            <a:avLst/>
          </a:prstGeom>
          <a:ln w="28575">
            <a:solidFill>
              <a:schemeClr val="tx1"/>
            </a:solidFill>
          </a:ln>
        </p:spPr>
      </p:pic>
      <p:pic>
        <p:nvPicPr>
          <p:cNvPr id="11" name="Picture 10">
            <a:extLst>
              <a:ext uri="{FF2B5EF4-FFF2-40B4-BE49-F238E27FC236}">
                <a16:creationId xmlns:a16="http://schemas.microsoft.com/office/drawing/2014/main" id="{CCB51636-D0BA-4A8F-9A3F-C77EEC07AFAD}"/>
              </a:ext>
            </a:extLst>
          </p:cNvPr>
          <p:cNvPicPr>
            <a:picLocks noChangeAspect="1"/>
          </p:cNvPicPr>
          <p:nvPr/>
        </p:nvPicPr>
        <p:blipFill>
          <a:blip r:embed="rId4"/>
          <a:stretch>
            <a:fillRect/>
          </a:stretch>
        </p:blipFill>
        <p:spPr>
          <a:xfrm>
            <a:off x="5562600" y="2438400"/>
            <a:ext cx="5351065" cy="3406552"/>
          </a:xfrm>
          <a:prstGeom prst="rect">
            <a:avLst/>
          </a:prstGeom>
          <a:ln w="38100">
            <a:solidFill>
              <a:schemeClr val="tx1"/>
            </a:solidFill>
          </a:ln>
        </p:spPr>
      </p:pic>
      <p:sp>
        <p:nvSpPr>
          <p:cNvPr id="12" name="Rectangle 2">
            <a:extLst>
              <a:ext uri="{FF2B5EF4-FFF2-40B4-BE49-F238E27FC236}">
                <a16:creationId xmlns:a16="http://schemas.microsoft.com/office/drawing/2014/main" id="{CE31DA27-D262-B083-DEEE-BD3DC7BCD119}"/>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圖片 11"/>
          <p:cNvPicPr>
            <a:picLocks noChangeAspect="1"/>
          </p:cNvPicPr>
          <p:nvPr/>
        </p:nvPicPr>
        <p:blipFill rotWithShape="1">
          <a:blip r:embed="rId2"/>
          <a:srcRect t="12105" r="22500"/>
          <a:stretch/>
        </p:blipFill>
        <p:spPr>
          <a:xfrm>
            <a:off x="6618066" y="1600200"/>
            <a:ext cx="3276600" cy="2206421"/>
          </a:xfrm>
          <a:prstGeom prst="rect">
            <a:avLst/>
          </a:prstGeom>
        </p:spPr>
      </p:pic>
      <p:pic>
        <p:nvPicPr>
          <p:cNvPr id="14" name="圖片 13"/>
          <p:cNvPicPr>
            <a:picLocks noChangeAspect="1"/>
          </p:cNvPicPr>
          <p:nvPr/>
        </p:nvPicPr>
        <p:blipFill>
          <a:blip r:embed="rId3"/>
          <a:stretch>
            <a:fillRect/>
          </a:stretch>
        </p:blipFill>
        <p:spPr>
          <a:xfrm>
            <a:off x="7992208" y="2604209"/>
            <a:ext cx="3276600" cy="2521446"/>
          </a:xfrm>
          <a:prstGeom prst="rect">
            <a:avLst/>
          </a:prstGeom>
        </p:spPr>
      </p:pic>
      <p:pic>
        <p:nvPicPr>
          <p:cNvPr id="15" name="圖片 14"/>
          <p:cNvPicPr>
            <a:picLocks noChangeAspect="1"/>
          </p:cNvPicPr>
          <p:nvPr/>
        </p:nvPicPr>
        <p:blipFill>
          <a:blip r:embed="rId4"/>
          <a:stretch>
            <a:fillRect/>
          </a:stretch>
        </p:blipFill>
        <p:spPr>
          <a:xfrm>
            <a:off x="6901444" y="4183197"/>
            <a:ext cx="2919958" cy="2481905"/>
          </a:xfrm>
          <a:prstGeom prst="rect">
            <a:avLst/>
          </a:prstGeom>
        </p:spPr>
      </p:pic>
      <p:pic>
        <p:nvPicPr>
          <p:cNvPr id="3" name="Picture 2">
            <a:extLst>
              <a:ext uri="{FF2B5EF4-FFF2-40B4-BE49-F238E27FC236}">
                <a16:creationId xmlns:a16="http://schemas.microsoft.com/office/drawing/2014/main" id="{B0B12771-E464-588C-B1EF-53983D2711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2">
            <a:extLst>
              <a:ext uri="{FF2B5EF4-FFF2-40B4-BE49-F238E27FC236}">
                <a16:creationId xmlns:a16="http://schemas.microsoft.com/office/drawing/2014/main" id="{D644335D-5F6F-04A3-ADB9-08C62F880F9E}"/>
              </a:ext>
            </a:extLst>
          </p:cNvPr>
          <p:cNvSpPr txBox="1">
            <a:spLocks noChangeArrowheads="1"/>
          </p:cNvSpPr>
          <p:nvPr/>
        </p:nvSpPr>
        <p:spPr>
          <a:xfrm>
            <a:off x="457200" y="806183"/>
            <a:ext cx="9220200" cy="79401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Wafer Map (E-Map) Import/Export</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9" name="TextBox 8">
            <a:extLst>
              <a:ext uri="{FF2B5EF4-FFF2-40B4-BE49-F238E27FC236}">
                <a16:creationId xmlns:a16="http://schemas.microsoft.com/office/drawing/2014/main" id="{6F1003C3-C17D-FD82-AA95-A36DBD5F94C3}"/>
              </a:ext>
            </a:extLst>
          </p:cNvPr>
          <p:cNvSpPr txBox="1"/>
          <p:nvPr/>
        </p:nvSpPr>
        <p:spPr>
          <a:xfrm>
            <a:off x="457200" y="1428649"/>
            <a:ext cx="7164512" cy="719556"/>
          </a:xfrm>
          <a:prstGeom prst="rect">
            <a:avLst/>
          </a:prstGeom>
          <a:noFill/>
        </p:spPr>
        <p:txBody>
          <a:bodyPr wrap="square" rtlCol="0">
            <a:spAutoFit/>
          </a:bodyPr>
          <a:lstStyle/>
          <a:p>
            <a:pPr marL="342900" indent="-342900">
              <a:lnSpc>
                <a:spcPct val="90000"/>
              </a:lnSpc>
              <a:spcBef>
                <a:spcPts val="1000"/>
              </a:spcBef>
              <a:buClr>
                <a:schemeClr val="accent1"/>
              </a:buClr>
              <a:buSzPct val="80000"/>
              <a:buFont typeface="Wingdings 3" charset="2"/>
              <a:buChar char=""/>
            </a:pPr>
            <a:r>
              <a:rPr lang="en-US" dirty="0">
                <a:solidFill>
                  <a:schemeClr val="tx1">
                    <a:lumMod val="75000"/>
                    <a:lumOff val="25000"/>
                  </a:schemeClr>
                </a:solidFill>
                <a:latin typeface="Adobe Heiti Std R" panose="020B0400000000000000" pitchFamily="34" charset="-128"/>
                <a:ea typeface="Adobe Heiti Std R" panose="020B0400000000000000" pitchFamily="34" charset="-128"/>
                <a:cs typeface="Arial Unicode MS" panose="020B0604020202020204" pitchFamily="34" charset="-128"/>
              </a:rPr>
              <a:t>Support multiple formats for import and export</a:t>
            </a:r>
          </a:p>
          <a:p>
            <a:pPr marL="342900" indent="-342900">
              <a:lnSpc>
                <a:spcPct val="90000"/>
              </a:lnSpc>
              <a:spcBef>
                <a:spcPts val="1000"/>
              </a:spcBef>
              <a:buClr>
                <a:schemeClr val="accent1"/>
              </a:buClr>
              <a:buSzPct val="80000"/>
              <a:buFont typeface="Wingdings 3" charset="2"/>
              <a:buChar char=""/>
            </a:pPr>
            <a:r>
              <a:rPr lang="en-US" dirty="0">
                <a:solidFill>
                  <a:schemeClr val="tx1">
                    <a:lumMod val="75000"/>
                    <a:lumOff val="25000"/>
                  </a:schemeClr>
                </a:solidFill>
                <a:latin typeface="Adobe Heiti Std R" panose="020B0400000000000000" pitchFamily="34" charset="-128"/>
                <a:ea typeface="Adobe Heiti Std R" panose="020B0400000000000000" pitchFamily="34" charset="-128"/>
                <a:cs typeface="Arial Unicode MS" panose="020B0604020202020204" pitchFamily="34" charset="-128"/>
              </a:rPr>
              <a:t>Support customize formats</a:t>
            </a:r>
          </a:p>
        </p:txBody>
      </p:sp>
      <p:pic>
        <p:nvPicPr>
          <p:cNvPr id="10" name="Picture 9"/>
          <p:cNvPicPr>
            <a:picLocks noChangeAspect="1"/>
          </p:cNvPicPr>
          <p:nvPr/>
        </p:nvPicPr>
        <p:blipFill rotWithShape="1">
          <a:blip r:embed="rId6"/>
          <a:srcRect r="72169" b="45926"/>
          <a:stretch/>
        </p:blipFill>
        <p:spPr>
          <a:xfrm>
            <a:off x="457200" y="2352166"/>
            <a:ext cx="2953386" cy="3227837"/>
          </a:xfrm>
          <a:prstGeom prst="rect">
            <a:avLst/>
          </a:prstGeom>
        </p:spPr>
      </p:pic>
      <p:pic>
        <p:nvPicPr>
          <p:cNvPr id="11" name="Picture 10"/>
          <p:cNvPicPr>
            <a:picLocks noChangeAspect="1"/>
          </p:cNvPicPr>
          <p:nvPr/>
        </p:nvPicPr>
        <p:blipFill rotWithShape="1">
          <a:blip r:embed="rId7"/>
          <a:srcRect r="74597" b="46667"/>
          <a:stretch/>
        </p:blipFill>
        <p:spPr>
          <a:xfrm>
            <a:off x="3680557" y="2352166"/>
            <a:ext cx="2950916" cy="3485019"/>
          </a:xfrm>
          <a:prstGeom prst="rect">
            <a:avLst/>
          </a:prstGeom>
        </p:spPr>
      </p:pic>
      <p:sp>
        <p:nvSpPr>
          <p:cNvPr id="16" name="Rectangle 2">
            <a:extLst>
              <a:ext uri="{FF2B5EF4-FFF2-40B4-BE49-F238E27FC236}">
                <a16:creationId xmlns:a16="http://schemas.microsoft.com/office/drawing/2014/main" id="{1EDBAD75-B7F5-824B-410E-D7AB770DB06B}"/>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extLst>
      <p:ext uri="{BB962C8B-B14F-4D97-AF65-F5344CB8AC3E}">
        <p14:creationId xmlns:p14="http://schemas.microsoft.com/office/powerpoint/2010/main" val="3884756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424962" y="1600200"/>
            <a:ext cx="5615727" cy="4034532"/>
          </a:xfrm>
          <a:prstGeom prst="rect">
            <a:avLst/>
          </a:prstGeom>
          <a:noFill/>
          <a:ln w="9525">
            <a:noFill/>
            <a:miter lim="800000"/>
            <a:headEnd/>
            <a:tailEnd/>
          </a:ln>
        </p:spPr>
      </p:pic>
      <p:sp>
        <p:nvSpPr>
          <p:cNvPr id="3" name="TextBox 2"/>
          <p:cNvSpPr txBox="1"/>
          <p:nvPr/>
        </p:nvSpPr>
        <p:spPr>
          <a:xfrm>
            <a:off x="6172200" y="1665872"/>
            <a:ext cx="4495800" cy="1569660"/>
          </a:xfrm>
          <a:prstGeom prst="rect">
            <a:avLst/>
          </a:prstGeom>
          <a:noFill/>
        </p:spPr>
        <p:txBody>
          <a:bodyPr wrap="square" rtlCol="0">
            <a:spAutoFit/>
          </a:bodyPr>
          <a:lstStyle/>
          <a:p>
            <a:r>
              <a:rPr lang="en-US" sz="1600" dirty="0">
                <a:latin typeface="Adobe Heiti Std R" panose="020B0400000000000000" pitchFamily="34" charset="-128"/>
                <a:ea typeface="Adobe Heiti Std R" panose="020B0400000000000000" pitchFamily="34" charset="-128"/>
                <a:cs typeface="Arial Unicode MS" panose="020B0604020202020204" pitchFamily="34" charset="-128"/>
              </a:rPr>
              <a:t>Floor monitor shows the status of all IWSS probers on your floor.  Bar graph shows progress and yield information.</a:t>
            </a:r>
          </a:p>
          <a:p>
            <a:endParaRPr lang="en-US" sz="1600" dirty="0">
              <a:latin typeface="Adobe Heiti Std R" panose="020B0400000000000000" pitchFamily="34" charset="-128"/>
              <a:ea typeface="Adobe Heiti Std R" panose="020B0400000000000000" pitchFamily="34" charset="-128"/>
              <a:cs typeface="Arial Unicode MS" panose="020B0604020202020204" pitchFamily="34" charset="-128"/>
            </a:endParaRPr>
          </a:p>
          <a:p>
            <a:r>
              <a:rPr lang="en-US" sz="1600" dirty="0">
                <a:latin typeface="Adobe Heiti Std R" panose="020B0400000000000000" pitchFamily="34" charset="-128"/>
                <a:ea typeface="Adobe Heiti Std R" panose="020B0400000000000000" pitchFamily="34" charset="-128"/>
                <a:cs typeface="Arial Unicode MS" panose="020B0604020202020204" pitchFamily="34" charset="-128"/>
              </a:rPr>
              <a:t>Image to the left shows a single system.  There will be one square for each system monitored.</a:t>
            </a:r>
          </a:p>
        </p:txBody>
      </p:sp>
      <p:pic>
        <p:nvPicPr>
          <p:cNvPr id="5" name="Picture 4">
            <a:extLst>
              <a:ext uri="{FF2B5EF4-FFF2-40B4-BE49-F238E27FC236}">
                <a16:creationId xmlns:a16="http://schemas.microsoft.com/office/drawing/2014/main" id="{3510FB20-D007-130C-2948-F96C5B02C7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12" name="Rectangle 2">
            <a:extLst>
              <a:ext uri="{FF2B5EF4-FFF2-40B4-BE49-F238E27FC236}">
                <a16:creationId xmlns:a16="http://schemas.microsoft.com/office/drawing/2014/main" id="{4B5524C5-66E4-9E6C-3E2D-5A5B9F3E3327}"/>
              </a:ext>
            </a:extLst>
          </p:cNvPr>
          <p:cNvSpPr txBox="1">
            <a:spLocks noChangeArrowheads="1"/>
          </p:cNvSpPr>
          <p:nvPr/>
        </p:nvSpPr>
        <p:spPr>
          <a:xfrm>
            <a:off x="457200" y="806183"/>
            <a:ext cx="4343400" cy="79401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altLang="zh-TW" dirty="0">
                <a:latin typeface="Segoe UI Black" panose="020B0A02040204020203" pitchFamily="34" charset="0"/>
                <a:ea typeface="Segoe UI Black" panose="020B0A02040204020203" pitchFamily="34" charset="0"/>
                <a:cs typeface="Segoe UI Black" panose="020B0A02040204020203" pitchFamily="34" charset="0"/>
              </a:rPr>
              <a:t>Floor Monitor</a:t>
            </a:r>
            <a:endParaRPr lang="en-US" dirty="0">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13" name="Rectangle 2">
            <a:extLst>
              <a:ext uri="{FF2B5EF4-FFF2-40B4-BE49-F238E27FC236}">
                <a16:creationId xmlns:a16="http://schemas.microsoft.com/office/drawing/2014/main" id="{9C005456-8E27-C520-1130-1B853D065971}"/>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tretch>
            <a:fillRect/>
          </a:stretch>
        </p:blipFill>
        <p:spPr bwMode="auto">
          <a:xfrm>
            <a:off x="4267200" y="2350476"/>
            <a:ext cx="3657600" cy="3982916"/>
          </a:xfrm>
          <a:prstGeom prst="rect">
            <a:avLst/>
          </a:prstGeom>
          <a:noFill/>
          <a:ln w="9525">
            <a:noFill/>
            <a:miter lim="800000"/>
            <a:headEnd/>
            <a:tailEnd/>
          </a:ln>
        </p:spPr>
      </p:pic>
      <p:sp>
        <p:nvSpPr>
          <p:cNvPr id="7" name="Rectangle 2"/>
          <p:cNvSpPr txBox="1">
            <a:spLocks noChangeArrowheads="1"/>
          </p:cNvSpPr>
          <p:nvPr/>
        </p:nvSpPr>
        <p:spPr>
          <a:xfrm>
            <a:off x="381000" y="533400"/>
            <a:ext cx="7010400" cy="8382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defRPr/>
            </a:pPr>
            <a:r>
              <a:rPr lang="en-US" sz="2800" dirty="0">
                <a:latin typeface="Arial Black" panose="020B0A04020102020204" pitchFamily="34" charset="0"/>
              </a:rPr>
              <a:t>Probe Card Tracking/Maintenance</a:t>
            </a:r>
          </a:p>
        </p:txBody>
      </p:sp>
      <p:pic>
        <p:nvPicPr>
          <p:cNvPr id="3" name="Picture 2">
            <a:extLst>
              <a:ext uri="{FF2B5EF4-FFF2-40B4-BE49-F238E27FC236}">
                <a16:creationId xmlns:a16="http://schemas.microsoft.com/office/drawing/2014/main" id="{2989D13A-5ACC-D6BE-5B6E-69D6A7DBEC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3">
            <a:extLst>
              <a:ext uri="{FF2B5EF4-FFF2-40B4-BE49-F238E27FC236}">
                <a16:creationId xmlns:a16="http://schemas.microsoft.com/office/drawing/2014/main" id="{818DCD05-7656-92DD-D8FB-F62964424766}"/>
              </a:ext>
            </a:extLst>
          </p:cNvPr>
          <p:cNvSpPr txBox="1">
            <a:spLocks noChangeArrowheads="1"/>
          </p:cNvSpPr>
          <p:nvPr/>
        </p:nvSpPr>
        <p:spPr>
          <a:xfrm>
            <a:off x="378068" y="2288068"/>
            <a:ext cx="10439400" cy="296973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Total Touch Downs</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Count Since Last Maintenance</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Maintenance Count</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Yield &amp; Productivity Tracking</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Card Life Limit</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Expiration Alerts</a:t>
            </a:r>
          </a:p>
          <a:p>
            <a:r>
              <a:rPr lang="en-US" dirty="0">
                <a:latin typeface="Adobe Heiti Std R" panose="020B0400000000000000" pitchFamily="34" charset="-128"/>
                <a:ea typeface="Adobe Heiti Std R" panose="020B0400000000000000" pitchFamily="34" charset="-128"/>
                <a:cs typeface="Arial Unicode MS" panose="020B0604020202020204" pitchFamily="34" charset="-128"/>
              </a:rPr>
              <a:t>Production Interlock</a:t>
            </a:r>
          </a:p>
        </p:txBody>
      </p:sp>
      <p:sp>
        <p:nvSpPr>
          <p:cNvPr id="10" name="TextBox 9">
            <a:extLst>
              <a:ext uri="{FF2B5EF4-FFF2-40B4-BE49-F238E27FC236}">
                <a16:creationId xmlns:a16="http://schemas.microsoft.com/office/drawing/2014/main" id="{74AFFC53-0AD5-3F17-0849-34284545E972}"/>
              </a:ext>
            </a:extLst>
          </p:cNvPr>
          <p:cNvSpPr txBox="1"/>
          <p:nvPr/>
        </p:nvSpPr>
        <p:spPr>
          <a:xfrm>
            <a:off x="378068" y="1338361"/>
            <a:ext cx="9756531" cy="923330"/>
          </a:xfrm>
          <a:prstGeom prst="rect">
            <a:avLst/>
          </a:prstGeom>
          <a:noFill/>
        </p:spPr>
        <p:txBody>
          <a:bodyPr wrap="square">
            <a:spAutoFit/>
          </a:bodyPr>
          <a:lstStyle/>
          <a:p>
            <a:r>
              <a:rPr lang="en-US" altLang="zh-TW" dirty="0"/>
              <a:t>The </a:t>
            </a:r>
            <a:r>
              <a:rPr lang="en-US" altLang="zh-TW" b="1" dirty="0"/>
              <a:t>Probe Card Tracking</a:t>
            </a:r>
            <a:r>
              <a:rPr lang="en-US" altLang="zh-TW" dirty="0"/>
              <a:t> feature within IWSS is a comprehensive monitoring and maintenance management system. Its primary objective is to track the lifespan, maintenance history, and the impact of probe cards on test quality.</a:t>
            </a:r>
            <a:endParaRPr lang="zh-TW" altLang="en-US" dirty="0"/>
          </a:p>
        </p:txBody>
      </p:sp>
      <p:sp>
        <p:nvSpPr>
          <p:cNvPr id="12" name="Rectangle 2">
            <a:extLst>
              <a:ext uri="{FF2B5EF4-FFF2-40B4-BE49-F238E27FC236}">
                <a16:creationId xmlns:a16="http://schemas.microsoft.com/office/drawing/2014/main" id="{4091134C-1C94-2B5B-C1A7-7B42FDBAD9B9}"/>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133600" y="3048000"/>
            <a:ext cx="7772400" cy="1143000"/>
          </a:xfrm>
        </p:spPr>
        <p:txBody>
          <a:bodyPr>
            <a:normAutofit/>
          </a:bodyPr>
          <a:lstStyle/>
          <a:p>
            <a:pPr algn="ctr"/>
            <a:r>
              <a:rPr lang="en-US" altLang="zh-TW" sz="4800" dirty="0">
                <a:latin typeface="Broadway" panose="04040905080B02020502" pitchFamily="82" charset="0"/>
              </a:rPr>
              <a:t>Thank you</a:t>
            </a:r>
            <a:endParaRPr lang="zh-TW" altLang="en-US" sz="4800" dirty="0">
              <a:latin typeface="Broadway" panose="04040905080B02020502" pitchFamily="82" charset="0"/>
            </a:endParaRPr>
          </a:p>
        </p:txBody>
      </p:sp>
      <p:pic>
        <p:nvPicPr>
          <p:cNvPr id="7" name="Picture 6">
            <a:extLst>
              <a:ext uri="{FF2B5EF4-FFF2-40B4-BE49-F238E27FC236}">
                <a16:creationId xmlns:a16="http://schemas.microsoft.com/office/drawing/2014/main" id="{5F47180E-46C1-DB1E-FB29-93DF284834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01000" y="152400"/>
            <a:ext cx="3962400" cy="653783"/>
          </a:xfrm>
          <a:prstGeom prst="rect">
            <a:avLst/>
          </a:prstGeom>
        </p:spPr>
      </p:pic>
      <p:sp>
        <p:nvSpPr>
          <p:cNvPr id="8" name="Rectangle 2">
            <a:extLst>
              <a:ext uri="{FF2B5EF4-FFF2-40B4-BE49-F238E27FC236}">
                <a16:creationId xmlns:a16="http://schemas.microsoft.com/office/drawing/2014/main" id="{04CEF634-D2C8-9D87-468A-2B5C1D2248FD}"/>
              </a:ext>
            </a:extLst>
          </p:cNvPr>
          <p:cNvSpPr txBox="1">
            <a:spLocks noChangeArrowheads="1"/>
          </p:cNvSpPr>
          <p:nvPr/>
        </p:nvSpPr>
        <p:spPr>
          <a:xfrm>
            <a:off x="9677400" y="6322734"/>
            <a:ext cx="2362200" cy="344766"/>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r" fontAlgn="auto">
              <a:spcAft>
                <a:spcPts val="0"/>
              </a:spcAft>
              <a:defRPr/>
            </a:pP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IWSS</a:t>
            </a:r>
            <a:b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br>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Intelligent Wafer Sorting System</a:t>
            </a:r>
          </a:p>
        </p:txBody>
      </p:sp>
    </p:spTree>
    <p:extLst>
      <p:ext uri="{BB962C8B-B14F-4D97-AF65-F5344CB8AC3E}">
        <p14:creationId xmlns:p14="http://schemas.microsoft.com/office/powerpoint/2010/main" val="368155807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2052</TotalTime>
  <Words>751</Words>
  <Application>Microsoft Office PowerPoint</Application>
  <PresentationFormat>Widescreen</PresentationFormat>
  <Paragraphs>101</Paragraphs>
  <Slides>17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Adobe Heiti Std R</vt:lpstr>
      <vt:lpstr>Arial Unicode MS</vt:lpstr>
      <vt:lpstr>Batang</vt:lpstr>
      <vt:lpstr>Dotum</vt:lpstr>
      <vt:lpstr>Arial</vt:lpstr>
      <vt:lpstr>Arial Black</vt:lpstr>
      <vt:lpstr>Broadway</vt:lpstr>
      <vt:lpstr>Felix Titling</vt:lpstr>
      <vt:lpstr>Segoe UI Black</vt:lpstr>
      <vt:lpstr>Trebuchet MS</vt:lpstr>
      <vt:lpstr>Wingdings 3</vt:lpstr>
      <vt:lpstr>Facet</vt:lpstr>
      <vt:lpstr>IWSS Intelligent Wafer Sorting System</vt:lpstr>
      <vt:lpstr>Design Philosophy</vt:lpstr>
      <vt:lpstr>Database Features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Interfacing</vt:lpstr>
      <vt:lpstr>PowerPoint Presentation</vt:lpstr>
      <vt:lpstr>PowerPoint Presentation</vt:lpstr>
      <vt:lpstr>PowerPoint Presentation</vt:lpstr>
      <vt:lpstr>PowerPoint Presentation</vt:lpstr>
      <vt:lpstr>Thank you</vt:lpstr>
    </vt:vector>
  </TitlesOfParts>
  <Company>EMTS,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IWSS</dc:title>
  <dc:creator>Robert G. Edgerton</dc:creator>
  <cp:lastModifiedBy>Ken Chuang</cp:lastModifiedBy>
  <cp:revision>125</cp:revision>
  <cp:lastPrinted>2000-05-30T19:49:45Z</cp:lastPrinted>
  <dcterms:created xsi:type="dcterms:W3CDTF">2000-05-22T22:04:27Z</dcterms:created>
  <dcterms:modified xsi:type="dcterms:W3CDTF">2026-04-23T06:07:35Z</dcterms:modified>
</cp:coreProperties>
</file>